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8288000" cy="10287000"/>
  <p:notesSz cx="6858000" cy="9144000"/>
  <p:embeddedFontLst>
    <p:embeddedFont>
      <p:font typeface="Open Sans" panose="020B0606030504020204" pitchFamily="34" charset="0"/>
      <p:regular r:id="rId17"/>
    </p:embeddedFont>
    <p:embeddedFont>
      <p:font typeface="Open Sans Bold" panose="020B0806030504020204" charset="0"/>
      <p:regular r:id="rId18"/>
    </p:embeddedFont>
    <p:embeddedFont>
      <p:font typeface="Open Sans Bold Italics" panose="020B0604020202020204" charset="0"/>
      <p:regular r:id="rId19"/>
    </p:embeddedFont>
    <p:embeddedFont>
      <p:font typeface="Open Sans Italics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jpe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597837" y="647700"/>
            <a:ext cx="9092323" cy="1980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  <a:spcBef>
                <a:spcPct val="0"/>
              </a:spcBef>
            </a:pPr>
            <a:r>
              <a:rPr lang="en-US" sz="31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Università </a:t>
            </a:r>
            <a:r>
              <a:rPr lang="en-US" sz="31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degli</a:t>
            </a:r>
            <a:r>
              <a:rPr lang="en-US" sz="31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Studi di Modena e Reggio Emilia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Dipartimento</a:t>
            </a:r>
            <a:r>
              <a:rPr lang="en-US" sz="27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di </a:t>
            </a:r>
            <a:r>
              <a:rPr lang="en-US" sz="27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Scienze</a:t>
            </a:r>
            <a:r>
              <a:rPr lang="en-US" sz="27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 Metodi </a:t>
            </a:r>
            <a:r>
              <a:rPr lang="en-US" sz="27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dell’Ingegneria</a:t>
            </a:r>
            <a:endParaRPr lang="en-US" sz="27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780"/>
              </a:lnSpc>
              <a:spcBef>
                <a:spcPct val="0"/>
              </a:spcBef>
            </a:pPr>
            <a:endParaRPr lang="en-US" sz="27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Corso di Laurea Magistrale in </a:t>
            </a:r>
            <a:r>
              <a:rPr lang="en-US" sz="27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Ingegneria</a:t>
            </a:r>
            <a:r>
              <a:rPr lang="en-US" sz="27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Gestionale</a:t>
            </a:r>
            <a:endParaRPr lang="en-US" sz="27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28700" y="3617726"/>
            <a:ext cx="16230600" cy="27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PROGETTAZIONE E SVILUPPO DI UN SISTEMA 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INTERNET OF THINGS A SUPPORTO DELLA SICUREZZA 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 DEL MONITORAGGIO AMBIENTALE: 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IL CASO BONDIOLI &amp; PAVESI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7804916"/>
            <a:ext cx="497453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Relatore: Prof. Marco Mamei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84763" y="7804916"/>
            <a:ext cx="497453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Laureanda: Alessia Orlandelli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56731" y="8989060"/>
            <a:ext cx="497453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Anno Accademico 2023/2024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317322"/>
          </a:xfrm>
          <a:custGeom>
            <a:avLst/>
            <a:gdLst/>
            <a:ahLst/>
            <a:cxnLst/>
            <a:rect l="l" t="t" r="r" b="b"/>
            <a:pathLst>
              <a:path w="18288000" h="11317322">
                <a:moveTo>
                  <a:pt x="0" y="0"/>
                </a:moveTo>
                <a:lnTo>
                  <a:pt x="18288000" y="0"/>
                </a:lnTo>
                <a:lnTo>
                  <a:pt x="18288000" y="11317322"/>
                </a:lnTo>
                <a:lnTo>
                  <a:pt x="0" y="11317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0796" b="-30796"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5343445" y="2426731"/>
            <a:ext cx="12277706" cy="543353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442877" y="650875"/>
            <a:ext cx="940224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Dashboard real-time</a:t>
            </a: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reparto trafileria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8444" y="3404112"/>
            <a:ext cx="4445651" cy="34685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604510" lvl="1" indent="-302255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Stato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macchine</a:t>
            </a: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4510" lvl="1" indent="-302255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Stato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carroponti</a:t>
            </a: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4510" lvl="1" indent="-302255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Geolocalizzazione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operatori</a:t>
            </a: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4510" lvl="1" indent="-302255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Parametri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ambientali</a:t>
            </a: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4510" lvl="1" indent="-302255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Allarmi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emergenze</a:t>
            </a: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317322"/>
          </a:xfrm>
          <a:custGeom>
            <a:avLst/>
            <a:gdLst/>
            <a:ahLst/>
            <a:cxnLst/>
            <a:rect l="l" t="t" r="r" b="b"/>
            <a:pathLst>
              <a:path w="18288000" h="11317322">
                <a:moveTo>
                  <a:pt x="0" y="0"/>
                </a:moveTo>
                <a:lnTo>
                  <a:pt x="18288000" y="0"/>
                </a:lnTo>
                <a:lnTo>
                  <a:pt x="18288000" y="11317322"/>
                </a:lnTo>
                <a:lnTo>
                  <a:pt x="0" y="1131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796" b="-3079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6394245" y="1613316"/>
            <a:ext cx="11301259" cy="5353971"/>
          </a:xfrm>
          <a:custGeom>
            <a:avLst/>
            <a:gdLst/>
            <a:ahLst/>
            <a:cxnLst/>
            <a:rect l="l" t="t" r="r" b="b"/>
            <a:pathLst>
              <a:path w="11301259" h="5353971">
                <a:moveTo>
                  <a:pt x="0" y="0"/>
                </a:moveTo>
                <a:lnTo>
                  <a:pt x="11301258" y="0"/>
                </a:lnTo>
                <a:lnTo>
                  <a:pt x="11301258" y="5353971"/>
                </a:lnTo>
                <a:lnTo>
                  <a:pt x="0" y="53539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6394245" y="6967287"/>
            <a:ext cx="11301259" cy="2669922"/>
          </a:xfrm>
          <a:custGeom>
            <a:avLst/>
            <a:gdLst/>
            <a:ahLst/>
            <a:cxnLst/>
            <a:rect l="l" t="t" r="r" b="b"/>
            <a:pathLst>
              <a:path w="11301259" h="2669922">
                <a:moveTo>
                  <a:pt x="0" y="0"/>
                </a:moveTo>
                <a:lnTo>
                  <a:pt x="11301258" y="0"/>
                </a:lnTo>
                <a:lnTo>
                  <a:pt x="11301258" y="2669923"/>
                </a:lnTo>
                <a:lnTo>
                  <a:pt x="0" y="2669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3859113" y="650875"/>
            <a:ext cx="1056977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Dashboard </a:t>
            </a: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parametri ambientali e allarmi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4707" y="2667913"/>
            <a:ext cx="4445651" cy="5929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604510" lvl="1" indent="-302255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Allarmi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giornalieri</a:t>
            </a: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4510" lvl="1" indent="-302255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Allarmi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degli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ultimi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7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giorni</a:t>
            </a: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4510" lvl="1" indent="-302255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Allarmi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totali</a:t>
            </a: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4510" lvl="1" indent="-302255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Parametri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ambientali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giornalieri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1209019" lvl="2" indent="-403006" algn="just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Temperatura</a:t>
            </a: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209019" lvl="2" indent="-403006" algn="just">
              <a:lnSpc>
                <a:spcPts val="3919"/>
              </a:lnSpc>
              <a:buFont typeface="Arial"/>
              <a:buChar char="⚬"/>
            </a:pP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Qualità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dell’aria</a:t>
            </a: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209019" lvl="2" indent="-403006" algn="just">
              <a:lnSpc>
                <a:spcPts val="3919"/>
              </a:lnSpc>
              <a:buFont typeface="Arial"/>
              <a:buChar char="⚬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Fumi</a:t>
            </a:r>
          </a:p>
          <a:p>
            <a:pPr marL="604510" lvl="1" indent="-302255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Storico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parametri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ambientali</a:t>
            </a: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317322"/>
          </a:xfrm>
          <a:custGeom>
            <a:avLst/>
            <a:gdLst/>
            <a:ahLst/>
            <a:cxnLst/>
            <a:rect l="l" t="t" r="r" b="b"/>
            <a:pathLst>
              <a:path w="18288000" h="11317322">
                <a:moveTo>
                  <a:pt x="0" y="0"/>
                </a:moveTo>
                <a:lnTo>
                  <a:pt x="18288000" y="0"/>
                </a:lnTo>
                <a:lnTo>
                  <a:pt x="18288000" y="11317322"/>
                </a:lnTo>
                <a:lnTo>
                  <a:pt x="0" y="1131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796" b="-3079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6126096" y="2515957"/>
            <a:ext cx="11301259" cy="5255085"/>
          </a:xfrm>
          <a:custGeom>
            <a:avLst/>
            <a:gdLst/>
            <a:ahLst/>
            <a:cxnLst/>
            <a:rect l="l" t="t" r="r" b="b"/>
            <a:pathLst>
              <a:path w="11301259" h="5255085">
                <a:moveTo>
                  <a:pt x="0" y="0"/>
                </a:moveTo>
                <a:lnTo>
                  <a:pt x="11301259" y="0"/>
                </a:lnTo>
                <a:lnTo>
                  <a:pt x="11301259" y="5255086"/>
                </a:lnTo>
                <a:lnTo>
                  <a:pt x="0" y="52550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4277618" y="650875"/>
            <a:ext cx="9732764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Dashboard </a:t>
            </a: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stati macchine e carroponti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1197" y="4140311"/>
            <a:ext cx="4445651" cy="246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604510" lvl="1" indent="-302255" algn="l">
              <a:lnSpc>
                <a:spcPts val="391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Analisi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operativa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giornaliera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degli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stati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delle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macchine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carroponti</a:t>
            </a: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317322"/>
          </a:xfrm>
          <a:custGeom>
            <a:avLst/>
            <a:gdLst/>
            <a:ahLst/>
            <a:cxnLst/>
            <a:rect l="l" t="t" r="r" b="b"/>
            <a:pathLst>
              <a:path w="18288000" h="11317322">
                <a:moveTo>
                  <a:pt x="0" y="0"/>
                </a:moveTo>
                <a:lnTo>
                  <a:pt x="18288000" y="0"/>
                </a:lnTo>
                <a:lnTo>
                  <a:pt x="18288000" y="11317322"/>
                </a:lnTo>
                <a:lnTo>
                  <a:pt x="0" y="1131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796" b="-3079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4894957" y="650875"/>
            <a:ext cx="849808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Alcune considerazioni di progetto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82322" y="2169970"/>
            <a:ext cx="14123357" cy="692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b="1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Ottimizzazione dei costi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utilizzo ibrido di componenti </a:t>
            </a:r>
            <a:r>
              <a:rPr lang="en-US" sz="2799" i="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cloud 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 locali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919"/>
              </a:lnSpc>
            </a:pPr>
            <a:r>
              <a:rPr lang="en-US" sz="2799" b="1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Elaborazioni locali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analisi, aggiornamento dati e visualizzazioni realizzate in Python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919"/>
              </a:lnSpc>
            </a:pPr>
            <a:r>
              <a:rPr lang="en-US" sz="2799" b="1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Gestione del </a:t>
            </a:r>
            <a:r>
              <a:rPr lang="en-US" sz="2799" b="1" i="1" u="sng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database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non tutti i dati sono stati salvati su SQL database, per contenere i costi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919"/>
              </a:lnSpc>
            </a:pPr>
            <a:r>
              <a:rPr lang="en-US" sz="2799" b="1" i="1" u="sng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Dashboard</a:t>
            </a:r>
            <a:r>
              <a:rPr lang="en-US" sz="2799" b="1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sviluppate con libreria Dash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per sfruttare caratteristiche quali flessibilità, adattabilità e sostenibilità economica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919"/>
              </a:lnSpc>
            </a:pPr>
            <a:r>
              <a:rPr lang="en-US" sz="2799" b="1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Scalabilità e modularità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possibilità di espandere il sistema senza modifiche impattanti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919"/>
              </a:lnSpc>
            </a:pPr>
            <a:r>
              <a:rPr lang="en-US" sz="2799" b="1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Integrazioni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sistema progettato per integrarsi con l’infrastruttura esistente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317322"/>
          </a:xfrm>
          <a:custGeom>
            <a:avLst/>
            <a:gdLst/>
            <a:ahLst/>
            <a:cxnLst/>
            <a:rect l="l" t="t" r="r" b="b"/>
            <a:pathLst>
              <a:path w="18288000" h="11317322">
                <a:moveTo>
                  <a:pt x="0" y="0"/>
                </a:moveTo>
                <a:lnTo>
                  <a:pt x="18288000" y="0"/>
                </a:lnTo>
                <a:lnTo>
                  <a:pt x="18288000" y="11317322"/>
                </a:lnTo>
                <a:lnTo>
                  <a:pt x="0" y="1131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796" b="-3079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6757243" y="615531"/>
            <a:ext cx="4773513" cy="6710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Risultati</a:t>
            </a:r>
            <a:r>
              <a:rPr lang="en-US" sz="3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ottenuti</a:t>
            </a:r>
            <a:endParaRPr lang="en-US" sz="39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082322" y="1584920"/>
            <a:ext cx="14123357" cy="741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b="1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COMS - OVERVIEW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soluzione </a:t>
            </a:r>
            <a:r>
              <a:rPr lang="en-US" sz="2799" i="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Internet of Things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flessibile e scalabile a supporto della sicurezza e del monitoraggio ambientale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919"/>
              </a:lnSpc>
            </a:pPr>
            <a:r>
              <a:rPr lang="en-US" sz="2799" b="1" i="1" u="sng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Dashboard</a:t>
            </a:r>
            <a:r>
              <a:rPr lang="en-US" sz="2799" b="1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real-time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monitoraggio operativo di macchine, carroponti, operatori e parametri ambientali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919"/>
              </a:lnSpc>
            </a:pPr>
            <a:r>
              <a:rPr lang="en-US" sz="2799" b="1" i="1" u="sng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Dashboard</a:t>
            </a:r>
            <a:r>
              <a:rPr lang="en-US" sz="2799" b="1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analitiche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per analisi di dati consuntivati relativi a parametri ambientali e allarmi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919"/>
              </a:lnSpc>
            </a:pPr>
            <a:r>
              <a:rPr lang="en-US" sz="2799" b="1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Utilizzo trasversale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strumento utile sia per operatori che responsabili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919"/>
              </a:lnSpc>
            </a:pPr>
            <a:r>
              <a:rPr lang="en-US" sz="2799" b="1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Approccio </a:t>
            </a:r>
            <a:r>
              <a:rPr lang="en-US" sz="2799" b="1" i="1" u="sng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data-driven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supporto a decisioni operative e strategiche basate sui dati</a:t>
            </a:r>
          </a:p>
          <a:p>
            <a:pPr algn="just">
              <a:lnSpc>
                <a:spcPts val="3919"/>
              </a:lnSpc>
            </a:pPr>
            <a:endParaRPr lang="en-US" sz="27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919"/>
              </a:lnSpc>
            </a:pPr>
            <a:r>
              <a:rPr lang="en-US" sz="2799" b="1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Prototipo concreto</a:t>
            </a: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base per sviluppi futuri e integrazioni con strumenti aziendali esistenti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317322"/>
          </a:xfrm>
          <a:custGeom>
            <a:avLst/>
            <a:gdLst/>
            <a:ahLst/>
            <a:cxnLst/>
            <a:rect l="l" t="t" r="r" b="b"/>
            <a:pathLst>
              <a:path w="18288000" h="11317322">
                <a:moveTo>
                  <a:pt x="0" y="0"/>
                </a:moveTo>
                <a:lnTo>
                  <a:pt x="18288000" y="0"/>
                </a:lnTo>
                <a:lnTo>
                  <a:pt x="18288000" y="11317322"/>
                </a:lnTo>
                <a:lnTo>
                  <a:pt x="0" y="1131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796" b="-3079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5550842" y="4391025"/>
            <a:ext cx="7186315" cy="75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Grazie per </a:t>
            </a:r>
            <a:r>
              <a:rPr lang="en-US" sz="44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l’attenzione</a:t>
            </a:r>
            <a:r>
              <a:rPr lang="en-US" sz="44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61452" y="8989060"/>
            <a:ext cx="497453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Alessia Orlandelli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317322"/>
          </a:xfrm>
          <a:custGeom>
            <a:avLst/>
            <a:gdLst/>
            <a:ahLst/>
            <a:cxnLst/>
            <a:rect l="l" t="t" r="r" b="b"/>
            <a:pathLst>
              <a:path w="18288000" h="11317322">
                <a:moveTo>
                  <a:pt x="0" y="0"/>
                </a:moveTo>
                <a:lnTo>
                  <a:pt x="18288000" y="0"/>
                </a:lnTo>
                <a:lnTo>
                  <a:pt x="18288000" y="11317322"/>
                </a:lnTo>
                <a:lnTo>
                  <a:pt x="0" y="1131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796" b="-3079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5954256" y="650875"/>
            <a:ext cx="637948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Gruppo Bondioli &amp; Pavesi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233783" y="2700830"/>
            <a:ext cx="13820433" cy="2957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Bondioli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&amp; Pavesi è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una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azienda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leader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nella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produzione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di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componenti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per la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trasmissione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di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potenza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nata a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Suzzara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(MN)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nel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1950.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principali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fasi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evolutive:</a:t>
            </a:r>
          </a:p>
          <a:p>
            <a:pPr marL="604510" lvl="1" indent="-302255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1950: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riparazioni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di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macchine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agricole</a:t>
            </a: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4510" lvl="1" indent="-302255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1955: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costruzione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di scatole ad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ingranaggi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alberi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cardanici</a:t>
            </a: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604510" lvl="1" indent="-302255" algn="just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1980 in poi: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acquisizioni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di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nuove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realtà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per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diversificare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il proprio business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33783" y="6556336"/>
            <a:ext cx="5397461" cy="1967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 Gruppo:</a:t>
            </a:r>
          </a:p>
          <a:p>
            <a:pPr marL="604510" lvl="1" indent="-302255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Dodici stabilimenti produttivi</a:t>
            </a:r>
          </a:p>
          <a:p>
            <a:pPr marL="604510" lvl="1" indent="-302255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Tredici aziende commerciali</a:t>
            </a:r>
          </a:p>
          <a:p>
            <a:pPr marL="604510" lvl="1" indent="-302255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Una società logistica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74070" y="6803986"/>
            <a:ext cx="4980147" cy="1471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 persone:</a:t>
            </a:r>
          </a:p>
          <a:p>
            <a:pPr marL="604510" lvl="1" indent="-302255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1300 dipendenti in Italia</a:t>
            </a:r>
          </a:p>
          <a:p>
            <a:pPr marL="604510" lvl="1" indent="-302255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600 dipendenti nel Mondo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317322"/>
          </a:xfrm>
          <a:custGeom>
            <a:avLst/>
            <a:gdLst/>
            <a:ahLst/>
            <a:cxnLst/>
            <a:rect l="l" t="t" r="r" b="b"/>
            <a:pathLst>
              <a:path w="18288000" h="11317322">
                <a:moveTo>
                  <a:pt x="0" y="0"/>
                </a:moveTo>
                <a:lnTo>
                  <a:pt x="18288000" y="0"/>
                </a:lnTo>
                <a:lnTo>
                  <a:pt x="18288000" y="11317322"/>
                </a:lnTo>
                <a:lnTo>
                  <a:pt x="0" y="1131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796" b="-3079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275549" y="2489462"/>
            <a:ext cx="7983751" cy="2037441"/>
          </a:xfrm>
          <a:custGeom>
            <a:avLst/>
            <a:gdLst/>
            <a:ahLst/>
            <a:cxnLst/>
            <a:rect l="l" t="t" r="r" b="b"/>
            <a:pathLst>
              <a:path w="7983751" h="2037441">
                <a:moveTo>
                  <a:pt x="0" y="0"/>
                </a:moveTo>
                <a:lnTo>
                  <a:pt x="7983751" y="0"/>
                </a:lnTo>
                <a:lnTo>
                  <a:pt x="7983751" y="2037441"/>
                </a:lnTo>
                <a:lnTo>
                  <a:pt x="0" y="2037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2951827" y="6124569"/>
            <a:ext cx="3951836" cy="2937176"/>
          </a:xfrm>
          <a:custGeom>
            <a:avLst/>
            <a:gdLst/>
            <a:ahLst/>
            <a:cxnLst/>
            <a:rect l="l" t="t" r="r" b="b"/>
            <a:pathLst>
              <a:path w="3951836" h="2937176">
                <a:moveTo>
                  <a:pt x="0" y="0"/>
                </a:moveTo>
                <a:lnTo>
                  <a:pt x="3951837" y="0"/>
                </a:lnTo>
                <a:lnTo>
                  <a:pt x="3951837" y="2937176"/>
                </a:lnTo>
                <a:lnTo>
                  <a:pt x="0" y="2937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3428940" y="650875"/>
            <a:ext cx="114301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Gruppo Bondioli &amp; Pavesi - Prodotti principali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74623" y="2743642"/>
            <a:ext cx="8235975" cy="1471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Albero </a:t>
            </a:r>
            <a:r>
              <a:rPr lang="en-US" sz="2799" b="1" u="sng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cardanico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componente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meccanico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consente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di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trasferire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il moto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dalla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presa di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potenza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del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trattore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alla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macchina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operatrice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810598" y="6333316"/>
            <a:ext cx="8235975" cy="1968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b="1" u="sng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Scatola</a:t>
            </a:r>
            <a:r>
              <a:rPr lang="en-US" sz="2799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ad </a:t>
            </a:r>
            <a:r>
              <a:rPr lang="en-US" sz="2799" b="1" u="sng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ingranaggi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componente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meccanico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riceve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il moto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dalla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presa di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potenza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per mezzo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dell’albero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cardanico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e lo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trasmette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ai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vari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utilizzi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della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macchina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agricola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stessa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317322"/>
          </a:xfrm>
          <a:custGeom>
            <a:avLst/>
            <a:gdLst/>
            <a:ahLst/>
            <a:cxnLst/>
            <a:rect l="l" t="t" r="r" b="b"/>
            <a:pathLst>
              <a:path w="18288000" h="11317322">
                <a:moveTo>
                  <a:pt x="0" y="0"/>
                </a:moveTo>
                <a:lnTo>
                  <a:pt x="18288000" y="0"/>
                </a:lnTo>
                <a:lnTo>
                  <a:pt x="18288000" y="11317322"/>
                </a:lnTo>
                <a:lnTo>
                  <a:pt x="0" y="1131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796" b="-3079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2748540" y="4777068"/>
            <a:ext cx="12790919" cy="4481232"/>
          </a:xfrm>
          <a:custGeom>
            <a:avLst/>
            <a:gdLst/>
            <a:ahLst/>
            <a:cxnLst/>
            <a:rect l="l" t="t" r="r" b="b"/>
            <a:pathLst>
              <a:path w="12790919" h="4481232">
                <a:moveTo>
                  <a:pt x="0" y="0"/>
                </a:moveTo>
                <a:lnTo>
                  <a:pt x="12790920" y="0"/>
                </a:lnTo>
                <a:lnTo>
                  <a:pt x="12790920" y="4481232"/>
                </a:lnTo>
                <a:lnTo>
                  <a:pt x="0" y="44812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4150936" y="650875"/>
            <a:ext cx="998612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Gruppo Bondioli &amp; Pavesi - Industria 4.0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24892" y="2536806"/>
            <a:ext cx="12614568" cy="1468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Negli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ultimi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anni, il Gruppo ha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intrapreso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con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successo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la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trasformazione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 </a:t>
            </a:r>
            <a:r>
              <a:rPr lang="en-US" sz="2799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Smart Factory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integrando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innovazioni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avanzate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come la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tecnologia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i="1" dirty="0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Internet of Things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(IoT).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317322"/>
          </a:xfrm>
          <a:custGeom>
            <a:avLst/>
            <a:gdLst/>
            <a:ahLst/>
            <a:cxnLst/>
            <a:rect l="l" t="t" r="r" b="b"/>
            <a:pathLst>
              <a:path w="18288000" h="11317322">
                <a:moveTo>
                  <a:pt x="0" y="0"/>
                </a:moveTo>
                <a:lnTo>
                  <a:pt x="18288000" y="0"/>
                </a:lnTo>
                <a:lnTo>
                  <a:pt x="18288000" y="11317322"/>
                </a:lnTo>
                <a:lnTo>
                  <a:pt x="0" y="1131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796" b="-3079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905203" y="3038390"/>
            <a:ext cx="7354097" cy="4210221"/>
          </a:xfrm>
          <a:custGeom>
            <a:avLst/>
            <a:gdLst/>
            <a:ahLst/>
            <a:cxnLst/>
            <a:rect l="l" t="t" r="r" b="b"/>
            <a:pathLst>
              <a:path w="7354097" h="4210221">
                <a:moveTo>
                  <a:pt x="0" y="0"/>
                </a:moveTo>
                <a:lnTo>
                  <a:pt x="7354097" y="0"/>
                </a:lnTo>
                <a:lnTo>
                  <a:pt x="7354097" y="4210220"/>
                </a:lnTo>
                <a:lnTo>
                  <a:pt x="0" y="42102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6380857" y="650875"/>
            <a:ext cx="552628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Internet of Things</a:t>
            </a: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(IoT)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140709"/>
            <a:ext cx="7824488" cy="396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Tecnologia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nata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negli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anni ‘70, ma il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termine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venne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coniato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solo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negli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anni ‘90,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grazie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Kevin Ashton,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ricercatore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britannico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L’</a:t>
            </a:r>
            <a:r>
              <a:rPr lang="en-US" sz="2799" i="1" dirty="0" err="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Internet</a:t>
            </a:r>
            <a:r>
              <a:rPr lang="en-US" sz="2799" i="1" dirty="0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 of Things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rappresenta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un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paradigma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tecnologico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consente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agli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oggetti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fisici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di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essere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connessi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ad Internet e di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comunicare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tra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loro,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scambiando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dati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 tempo </a:t>
            </a:r>
            <a:r>
              <a:rPr lang="en-US" sz="27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reale</a:t>
            </a:r>
            <a:r>
              <a:rPr lang="en-US" sz="27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317322"/>
          </a:xfrm>
          <a:custGeom>
            <a:avLst/>
            <a:gdLst/>
            <a:ahLst/>
            <a:cxnLst/>
            <a:rect l="l" t="t" r="r" b="b"/>
            <a:pathLst>
              <a:path w="18288000" h="11317322">
                <a:moveTo>
                  <a:pt x="0" y="0"/>
                </a:moveTo>
                <a:lnTo>
                  <a:pt x="18288000" y="0"/>
                </a:lnTo>
                <a:lnTo>
                  <a:pt x="18288000" y="11317322"/>
                </a:lnTo>
                <a:lnTo>
                  <a:pt x="0" y="1131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796" b="-3079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9827709" y="3150905"/>
            <a:ext cx="7431591" cy="3985191"/>
          </a:xfrm>
          <a:custGeom>
            <a:avLst/>
            <a:gdLst/>
            <a:ahLst/>
            <a:cxnLst/>
            <a:rect l="l" t="t" r="r" b="b"/>
            <a:pathLst>
              <a:path w="7431591" h="3985191">
                <a:moveTo>
                  <a:pt x="0" y="0"/>
                </a:moveTo>
                <a:lnTo>
                  <a:pt x="7431591" y="0"/>
                </a:lnTo>
                <a:lnTo>
                  <a:pt x="7431591" y="3985190"/>
                </a:lnTo>
                <a:lnTo>
                  <a:pt x="0" y="3985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5058370" y="650875"/>
            <a:ext cx="817125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i="1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Industrial Internet of Things</a:t>
            </a: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(IIoT)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607945"/>
            <a:ext cx="7964233" cy="5023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89"/>
              </a:lnSpc>
            </a:pPr>
            <a:r>
              <a:rPr lang="en-US" sz="28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Riguarda l’applicazione di dispositivi intelligenti, sensori e sistemi connessi all’interno di processi industriali.</a:t>
            </a:r>
          </a:p>
          <a:p>
            <a:pPr algn="just">
              <a:lnSpc>
                <a:spcPts val="3989"/>
              </a:lnSpc>
            </a:pPr>
            <a:endParaRPr lang="en-US" sz="284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just">
              <a:lnSpc>
                <a:spcPts val="3989"/>
              </a:lnSpc>
            </a:pPr>
            <a:r>
              <a:rPr lang="en-US" sz="28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Principali applicazioni:</a:t>
            </a:r>
          </a:p>
          <a:p>
            <a:pPr marL="615307" lvl="1" indent="-307653" algn="just">
              <a:lnSpc>
                <a:spcPts val="3989"/>
              </a:lnSpc>
              <a:buFont typeface="Arial"/>
              <a:buChar char="•"/>
            </a:pPr>
            <a:r>
              <a:rPr lang="en-US" sz="28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automazione</a:t>
            </a:r>
          </a:p>
          <a:p>
            <a:pPr marL="615307" lvl="1" indent="-307653" algn="just">
              <a:lnSpc>
                <a:spcPts val="3989"/>
              </a:lnSpc>
              <a:buFont typeface="Arial"/>
              <a:buChar char="•"/>
            </a:pPr>
            <a:r>
              <a:rPr lang="en-US" sz="28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analisi avanzata</a:t>
            </a:r>
          </a:p>
          <a:p>
            <a:pPr marL="615307" lvl="1" indent="-307653" algn="just">
              <a:lnSpc>
                <a:spcPts val="3989"/>
              </a:lnSpc>
              <a:buFont typeface="Arial"/>
              <a:buChar char="•"/>
            </a:pPr>
            <a:r>
              <a:rPr lang="en-US" sz="28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manutenzione predittiva</a:t>
            </a:r>
          </a:p>
          <a:p>
            <a:pPr marL="615307" lvl="1" indent="-307653" algn="just">
              <a:lnSpc>
                <a:spcPts val="3989"/>
              </a:lnSpc>
              <a:buFont typeface="Arial"/>
              <a:buChar char="•"/>
            </a:pPr>
            <a:r>
              <a:rPr lang="en-US" sz="28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sicurezza dei lavoratori e degli impianti</a:t>
            </a:r>
          </a:p>
          <a:p>
            <a:pPr marL="615307" lvl="1" indent="-307653" algn="just">
              <a:lnSpc>
                <a:spcPts val="3989"/>
              </a:lnSpc>
              <a:buFont typeface="Arial"/>
              <a:buChar char="•"/>
            </a:pPr>
            <a:r>
              <a:rPr lang="en-US" sz="28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monitoraggio ambientale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317322"/>
          </a:xfrm>
          <a:custGeom>
            <a:avLst/>
            <a:gdLst/>
            <a:ahLst/>
            <a:cxnLst/>
            <a:rect l="l" t="t" r="r" b="b"/>
            <a:pathLst>
              <a:path w="18288000" h="11317322">
                <a:moveTo>
                  <a:pt x="0" y="0"/>
                </a:moveTo>
                <a:lnTo>
                  <a:pt x="18288000" y="0"/>
                </a:lnTo>
                <a:lnTo>
                  <a:pt x="18288000" y="11317322"/>
                </a:lnTo>
                <a:lnTo>
                  <a:pt x="0" y="1131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796" b="-3079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0531223" y="3217710"/>
            <a:ext cx="6728077" cy="3851581"/>
          </a:xfrm>
          <a:custGeom>
            <a:avLst/>
            <a:gdLst/>
            <a:ahLst/>
            <a:cxnLst/>
            <a:rect l="l" t="t" r="r" b="b"/>
            <a:pathLst>
              <a:path w="6728077" h="3851581">
                <a:moveTo>
                  <a:pt x="0" y="0"/>
                </a:moveTo>
                <a:lnTo>
                  <a:pt x="6728077" y="0"/>
                </a:lnTo>
                <a:lnTo>
                  <a:pt x="6728077" y="3851580"/>
                </a:lnTo>
                <a:lnTo>
                  <a:pt x="0" y="38515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287" t="-32587" r="-10668" b="-1865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5400000">
            <a:off x="4385240" y="6924842"/>
            <a:ext cx="1553288" cy="441297"/>
          </a:xfrm>
          <a:custGeom>
            <a:avLst/>
            <a:gdLst/>
            <a:ahLst/>
            <a:cxnLst/>
            <a:rect l="l" t="t" r="r" b="b"/>
            <a:pathLst>
              <a:path w="1553288" h="441297">
                <a:moveTo>
                  <a:pt x="0" y="0"/>
                </a:moveTo>
                <a:lnTo>
                  <a:pt x="1553287" y="0"/>
                </a:lnTo>
                <a:lnTo>
                  <a:pt x="1553287" y="441297"/>
                </a:lnTo>
                <a:lnTo>
                  <a:pt x="0" y="441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3980497" y="650875"/>
            <a:ext cx="1032700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Bondioli &amp; Pavesi - Plant COMS - Esigenze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9767" y="2536361"/>
            <a:ext cx="7964233" cy="3509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89"/>
              </a:lnSpc>
            </a:pPr>
            <a:r>
              <a:rPr lang="en-US" sz="28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Principali esigenze operative:</a:t>
            </a:r>
          </a:p>
          <a:p>
            <a:pPr marL="615307" lvl="1" indent="-307653" algn="just">
              <a:lnSpc>
                <a:spcPts val="3989"/>
              </a:lnSpc>
              <a:buFont typeface="Arial"/>
              <a:buChar char="•"/>
            </a:pPr>
            <a:r>
              <a:rPr lang="en-US" sz="28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aumentare la sicurezza e il monitoraggio ambientale all’interno del reparto di trafileria</a:t>
            </a:r>
          </a:p>
          <a:p>
            <a:pPr marL="615307" lvl="1" indent="-307653" algn="just">
              <a:lnSpc>
                <a:spcPts val="3989"/>
              </a:lnSpc>
              <a:buFont typeface="Arial"/>
              <a:buChar char="•"/>
            </a:pPr>
            <a:r>
              <a:rPr lang="en-US" sz="284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necessità di strumenti in grado di prevenire, monitorare e rispondere in modo tempestivo a condizioni critiche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9767" y="8178934"/>
            <a:ext cx="7964233" cy="605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9"/>
              </a:lnSpc>
            </a:pPr>
            <a:r>
              <a:rPr lang="en-US" sz="354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COMS - OVERVIEW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317322"/>
          </a:xfrm>
          <a:custGeom>
            <a:avLst/>
            <a:gdLst/>
            <a:ahLst/>
            <a:cxnLst/>
            <a:rect l="l" t="t" r="r" b="b"/>
            <a:pathLst>
              <a:path w="18288000" h="11317322">
                <a:moveTo>
                  <a:pt x="0" y="0"/>
                </a:moveTo>
                <a:lnTo>
                  <a:pt x="18288000" y="0"/>
                </a:lnTo>
                <a:lnTo>
                  <a:pt x="18288000" y="11317322"/>
                </a:lnTo>
                <a:lnTo>
                  <a:pt x="0" y="1131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796" b="-30796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/>
          <p:nvPr/>
        </p:nvGrpSpPr>
        <p:grpSpPr>
          <a:xfrm>
            <a:off x="8210133" y="2330711"/>
            <a:ext cx="8904121" cy="3029885"/>
            <a:chOff x="0" y="0"/>
            <a:chExt cx="11872161" cy="4039847"/>
          </a:xfrm>
        </p:grpSpPr>
        <p:sp>
          <p:nvSpPr>
            <p:cNvPr id="4" name="Freeform 4"/>
            <p:cNvSpPr/>
            <p:nvPr/>
          </p:nvSpPr>
          <p:spPr>
            <a:xfrm>
              <a:off x="7829375" y="753394"/>
              <a:ext cx="4042786" cy="2533058"/>
            </a:xfrm>
            <a:custGeom>
              <a:avLst/>
              <a:gdLst/>
              <a:ahLst/>
              <a:cxnLst/>
              <a:rect l="l" t="t" r="r" b="b"/>
              <a:pathLst>
                <a:path w="4042786" h="2533058">
                  <a:moveTo>
                    <a:pt x="0" y="0"/>
                  </a:moveTo>
                  <a:lnTo>
                    <a:pt x="4042786" y="0"/>
                  </a:lnTo>
                  <a:lnTo>
                    <a:pt x="4042786" y="2533058"/>
                  </a:lnTo>
                  <a:lnTo>
                    <a:pt x="0" y="25330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Freeform 5"/>
            <p:cNvSpPr/>
            <p:nvPr/>
          </p:nvSpPr>
          <p:spPr>
            <a:xfrm>
              <a:off x="4626555" y="1296516"/>
              <a:ext cx="1451891" cy="1446814"/>
            </a:xfrm>
            <a:custGeom>
              <a:avLst/>
              <a:gdLst/>
              <a:ahLst/>
              <a:cxnLst/>
              <a:rect l="l" t="t" r="r" b="b"/>
              <a:pathLst>
                <a:path w="1451891" h="1446814">
                  <a:moveTo>
                    <a:pt x="0" y="0"/>
                  </a:moveTo>
                  <a:lnTo>
                    <a:pt x="1451891" y="0"/>
                  </a:lnTo>
                  <a:lnTo>
                    <a:pt x="1451891" y="1446815"/>
                  </a:lnTo>
                  <a:lnTo>
                    <a:pt x="0" y="14468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2603541" cy="4039847"/>
            </a:xfrm>
            <a:custGeom>
              <a:avLst/>
              <a:gdLst/>
              <a:ahLst/>
              <a:cxnLst/>
              <a:rect l="l" t="t" r="r" b="b"/>
              <a:pathLst>
                <a:path w="2603541" h="4039847">
                  <a:moveTo>
                    <a:pt x="0" y="0"/>
                  </a:moveTo>
                  <a:lnTo>
                    <a:pt x="2603541" y="0"/>
                  </a:lnTo>
                  <a:lnTo>
                    <a:pt x="2603541" y="4039847"/>
                  </a:lnTo>
                  <a:lnTo>
                    <a:pt x="0" y="4039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560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2603543" y="2019921"/>
              <a:ext cx="2023013" cy="0"/>
            </a:xfrm>
            <a:prstGeom prst="line">
              <a:avLst/>
            </a:prstGeom>
            <a:ln w="32712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AutoShape 8"/>
            <p:cNvSpPr/>
            <p:nvPr/>
          </p:nvSpPr>
          <p:spPr>
            <a:xfrm>
              <a:off x="6078446" y="2019923"/>
              <a:ext cx="1720001" cy="0"/>
            </a:xfrm>
            <a:prstGeom prst="line">
              <a:avLst/>
            </a:prstGeom>
            <a:ln w="32712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077301" y="650875"/>
            <a:ext cx="813339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COMS - OVERVIEW - Architettura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12813" y="2164894"/>
            <a:ext cx="6070248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b="1" u="sng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Dispositivi</a:t>
            </a:r>
            <a:r>
              <a:rPr lang="en-US" sz="2800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 </a:t>
            </a:r>
            <a:r>
              <a:rPr lang="en-US" sz="2800" b="1" u="sng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raccolta</a:t>
            </a:r>
            <a:r>
              <a:rPr lang="en-US" sz="2800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00" b="1" u="sng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dati</a:t>
            </a:r>
            <a:endParaRPr lang="en-US" sz="2800" b="1" u="sng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3920"/>
              </a:lnSpc>
            </a:pPr>
            <a:endParaRPr lang="en-US" sz="2800" b="1" u="sng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3920"/>
              </a:lnSpc>
            </a:pP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Strumenti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utilizzati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Dispositivi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IoT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Script in </a:t>
            </a:r>
            <a:r>
              <a:rPr lang="en-US" sz="2800" i="1" dirty="0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Python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Cloud Microsoft Azure</a:t>
            </a:r>
          </a:p>
        </p:txBody>
      </p:sp>
      <p:sp>
        <p:nvSpPr>
          <p:cNvPr id="11" name="Freeform 11"/>
          <p:cNvSpPr/>
          <p:nvPr/>
        </p:nvSpPr>
        <p:spPr>
          <a:xfrm>
            <a:off x="9144000" y="6360982"/>
            <a:ext cx="7036386" cy="2710163"/>
          </a:xfrm>
          <a:custGeom>
            <a:avLst/>
            <a:gdLst/>
            <a:ahLst/>
            <a:cxnLst/>
            <a:rect l="l" t="t" r="r" b="b"/>
            <a:pathLst>
              <a:path w="7036386" h="2710163">
                <a:moveTo>
                  <a:pt x="0" y="0"/>
                </a:moveTo>
                <a:lnTo>
                  <a:pt x="7036386" y="0"/>
                </a:lnTo>
                <a:lnTo>
                  <a:pt x="7036386" y="2710163"/>
                </a:lnTo>
                <a:lnTo>
                  <a:pt x="0" y="27101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TextBox 12"/>
          <p:cNvSpPr txBox="1"/>
          <p:nvPr/>
        </p:nvSpPr>
        <p:spPr>
          <a:xfrm>
            <a:off x="1712813" y="5960924"/>
            <a:ext cx="6070248" cy="3453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b="1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Infrastruttura Cloud su Azure</a:t>
            </a:r>
          </a:p>
          <a:p>
            <a:pPr algn="just">
              <a:lnSpc>
                <a:spcPts val="3920"/>
              </a:lnSpc>
            </a:pPr>
            <a:endParaRPr lang="en-US" sz="2800" b="1" u="sng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Risorse utilizzate: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Hub IoT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Account di archiviazione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Database SQL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API Connection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317322"/>
          </a:xfrm>
          <a:custGeom>
            <a:avLst/>
            <a:gdLst/>
            <a:ahLst/>
            <a:cxnLst/>
            <a:rect l="l" t="t" r="r" b="b"/>
            <a:pathLst>
              <a:path w="18288000" h="11317322">
                <a:moveTo>
                  <a:pt x="0" y="0"/>
                </a:moveTo>
                <a:lnTo>
                  <a:pt x="18288000" y="0"/>
                </a:lnTo>
                <a:lnTo>
                  <a:pt x="18288000" y="11317322"/>
                </a:lnTo>
                <a:lnTo>
                  <a:pt x="0" y="11317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0796" b="-3079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5077301" y="650875"/>
            <a:ext cx="813339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COMS - OVERVIEW - Architettura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12813" y="2164894"/>
            <a:ext cx="6070248" cy="2462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b="1" u="sng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Elaborazione</a:t>
            </a:r>
            <a:r>
              <a:rPr lang="en-US" sz="2800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2800" b="1" u="sng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dati</a:t>
            </a:r>
            <a:r>
              <a:rPr lang="en-US" sz="2800" b="1" u="sng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 </a:t>
            </a:r>
            <a:r>
              <a:rPr lang="en-US" sz="2800" b="1" i="1" u="sng" dirty="0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Dashboard</a:t>
            </a:r>
          </a:p>
          <a:p>
            <a:pPr algn="just">
              <a:lnSpc>
                <a:spcPts val="3920"/>
              </a:lnSpc>
            </a:pPr>
            <a:endParaRPr lang="en-US" sz="2800" b="1" i="1" u="sng" dirty="0">
              <a:solidFill>
                <a:srgbClr val="000000"/>
              </a:solidFill>
              <a:latin typeface="Open Sans Bold Italics"/>
              <a:ea typeface="Open Sans Bold Italics"/>
              <a:cs typeface="Open Sans Bold Italics"/>
              <a:sym typeface="Open Sans Bold Italics"/>
            </a:endParaRPr>
          </a:p>
          <a:p>
            <a:pPr algn="just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Dati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elaborati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rappresentati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dati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i="1" dirty="0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real-time</a:t>
            </a:r>
          </a:p>
          <a:p>
            <a:pPr marL="604523" lvl="1" indent="-302261" algn="just">
              <a:lnSpc>
                <a:spcPts val="392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dati</a:t>
            </a:r>
            <a:r>
              <a:rPr lang="en-US" sz="280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consuntivati</a:t>
            </a:r>
            <a:endParaRPr lang="en-US" sz="280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712813" y="5960924"/>
            <a:ext cx="6070248" cy="29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20"/>
              </a:lnSpc>
            </a:pPr>
            <a:r>
              <a:rPr lang="en-US" sz="2800" b="1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Automazione</a:t>
            </a:r>
          </a:p>
          <a:p>
            <a:pPr algn="just">
              <a:lnSpc>
                <a:spcPts val="3920"/>
              </a:lnSpc>
            </a:pPr>
            <a:endParaRPr lang="en-US" sz="2800" b="1" u="sng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Inserimento di funzioni in grado di fare controlli e arrestare il movimento di elementi all’interno del reparto. </a:t>
            </a:r>
          </a:p>
        </p:txBody>
      </p:sp>
      <p:sp>
        <p:nvSpPr>
          <p:cNvPr id="6" name="Freeform 6"/>
          <p:cNvSpPr/>
          <p:nvPr/>
        </p:nvSpPr>
        <p:spPr>
          <a:xfrm>
            <a:off x="8284488" y="2222044"/>
            <a:ext cx="6263289" cy="2982891"/>
          </a:xfrm>
          <a:custGeom>
            <a:avLst/>
            <a:gdLst/>
            <a:ahLst/>
            <a:cxnLst/>
            <a:rect l="l" t="t" r="r" b="b"/>
            <a:pathLst>
              <a:path w="6263289" h="2982891">
                <a:moveTo>
                  <a:pt x="0" y="0"/>
                </a:moveTo>
                <a:lnTo>
                  <a:pt x="6263289" y="0"/>
                </a:lnTo>
                <a:lnTo>
                  <a:pt x="6263289" y="2982892"/>
                </a:lnTo>
                <a:lnTo>
                  <a:pt x="0" y="2982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10468122" y="4941922"/>
            <a:ext cx="7252658" cy="2774142"/>
          </a:xfrm>
          <a:custGeom>
            <a:avLst/>
            <a:gdLst/>
            <a:ahLst/>
            <a:cxnLst/>
            <a:rect l="l" t="t" r="r" b="b"/>
            <a:pathLst>
              <a:path w="7252658" h="2774142">
                <a:moveTo>
                  <a:pt x="0" y="0"/>
                </a:moveTo>
                <a:lnTo>
                  <a:pt x="7252658" y="0"/>
                </a:lnTo>
                <a:lnTo>
                  <a:pt x="7252658" y="2774142"/>
                </a:lnTo>
                <a:lnTo>
                  <a:pt x="0" y="2774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690</Words>
  <Application>Microsoft Office PowerPoint</Application>
  <PresentationFormat>Personalizzato</PresentationFormat>
  <Paragraphs>116</Paragraphs>
  <Slides>15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2" baseType="lpstr">
      <vt:lpstr>Open Sans Bold</vt:lpstr>
      <vt:lpstr>Arial</vt:lpstr>
      <vt:lpstr>Open Sans Italics</vt:lpstr>
      <vt:lpstr>Calibri</vt:lpstr>
      <vt:lpstr>Open Sans</vt:lpstr>
      <vt:lpstr>Open Sans Bold Italics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Laurea</dc:title>
  <cp:lastModifiedBy>ALESSIA ORLANDELLI</cp:lastModifiedBy>
  <cp:revision>6</cp:revision>
  <dcterms:created xsi:type="dcterms:W3CDTF">2006-08-16T00:00:00Z</dcterms:created>
  <dcterms:modified xsi:type="dcterms:W3CDTF">2025-04-08T18:58:09Z</dcterms:modified>
  <dc:identifier>DAGj3JxM5eY</dc:identifier>
</cp:coreProperties>
</file>